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82" r:id="rId7"/>
    <p:sldId id="283" r:id="rId8"/>
    <p:sldId id="279" r:id="rId9"/>
    <p:sldId id="263" r:id="rId10"/>
    <p:sldId id="284" r:id="rId11"/>
    <p:sldId id="265" r:id="rId12"/>
    <p:sldId id="266" r:id="rId13"/>
    <p:sldId id="267" r:id="rId14"/>
    <p:sldId id="285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408" autoAdjust="0"/>
    <p:restoredTop sz="94658" autoAdjust="0"/>
  </p:normalViewPr>
  <p:slideViewPr>
    <p:cSldViewPr>
      <p:cViewPr>
        <p:scale>
          <a:sx n="115" d="100"/>
          <a:sy n="115" d="100"/>
        </p:scale>
        <p:origin x="-186" y="16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Начало месяца</c:v>
                </c:pt>
                <c:pt idx="1">
                  <c:v>Конец месяца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</c:v>
                </c:pt>
                <c:pt idx="1">
                  <c:v>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Начало месяца</c:v>
                </c:pt>
                <c:pt idx="1">
                  <c:v>Конец месяца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44</c:v>
                </c:pt>
                <c:pt idx="1">
                  <c:v>38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Начало месяца</c:v>
                </c:pt>
                <c:pt idx="1">
                  <c:v>Конец месяца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38</c:v>
                </c:pt>
                <c:pt idx="1">
                  <c:v>12</c:v>
                </c:pt>
              </c:numCache>
            </c:numRef>
          </c:val>
        </c:ser>
        <c:shape val="cylinder"/>
        <c:axId val="106974208"/>
        <c:axId val="106996480"/>
        <c:axId val="0"/>
      </c:bar3DChart>
      <c:catAx>
        <c:axId val="106974208"/>
        <c:scaling>
          <c:orientation val="minMax"/>
        </c:scaling>
        <c:axPos val="b"/>
        <c:tickLblPos val="nextTo"/>
        <c:crossAx val="106996480"/>
        <c:crosses val="autoZero"/>
        <c:auto val="1"/>
        <c:lblAlgn val="ctr"/>
        <c:lblOffset val="100"/>
      </c:catAx>
      <c:valAx>
        <c:axId val="106996480"/>
        <c:scaling>
          <c:orientation val="minMax"/>
        </c:scaling>
        <c:axPos val="l"/>
        <c:majorGridlines/>
        <c:numFmt formatCode="0%" sourceLinked="1"/>
        <c:tickLblPos val="nextTo"/>
        <c:crossAx val="10697420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106B2-55F3-4E47-A7DC-727B3EE59926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FCAB4-CD31-44B2-9A08-E7B8223FBA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1932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FCAB4-CD31-44B2-9A08-E7B8223FBA62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slow">
    <p:wheel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0800000" flipV="1">
            <a:off x="500034" y="2714620"/>
            <a:ext cx="8186766" cy="17859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Проект </a:t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>« Мой любимый дорожный знак»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304256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en-US" sz="2400" b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</a:t>
            </a:r>
            <a:r>
              <a:rPr lang="ru-RU" sz="2400" b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Этап «Сбор сведений»</a:t>
            </a:r>
            <a:r>
              <a:rPr lang="ru-RU" sz="1200" b="0" dirty="0">
                <a:ln>
                  <a:noFill/>
                </a:ln>
                <a:solidFill>
                  <a:prstClr val="black"/>
                </a:solidFill>
                <a:effectLst/>
                <a:latin typeface="Arial" pitchFamily="34" charset="0"/>
                <a:ea typeface="Times New Roman" pitchFamily="18" charset="0"/>
                <a:cs typeface="+mn-cs"/>
              </a:rPr>
              <a:t/>
            </a:r>
            <a:br>
              <a:rPr lang="ru-RU" sz="1200" b="0" dirty="0">
                <a:ln>
                  <a:noFill/>
                </a:ln>
                <a:solidFill>
                  <a:prstClr val="black"/>
                </a:solidFill>
                <a:effectLst/>
                <a:latin typeface="Arial" pitchFamily="34" charset="0"/>
                <a:ea typeface="Times New Roman" pitchFamily="18" charset="0"/>
                <a:cs typeface="+mn-cs"/>
              </a:rPr>
            </a:br>
            <a:r>
              <a:rPr lang="ru-RU" sz="1800" b="0" dirty="0">
                <a:ln>
                  <a:noFill/>
                </a:ln>
                <a:solidFill>
                  <a:prstClr val="black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Далее создали в группе необходимую пространственную среду, обеспечивающую процесс обучения дошкольников правилам дорожного движения и формированию необходимых навыков и умений безопасного поведения на </a:t>
            </a:r>
            <a:r>
              <a:rPr lang="ru-RU" sz="1800" b="0" dirty="0" smtClean="0">
                <a:ln>
                  <a:noFill/>
                </a:ln>
                <a:solidFill>
                  <a:prstClr val="black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улицах в больших городах.</a:t>
            </a:r>
            <a:r>
              <a:rPr lang="ru-RU" sz="1800" b="0" dirty="0">
                <a:ln>
                  <a:noFill/>
                </a:ln>
                <a:solidFill>
                  <a:prstClr val="black"/>
                </a:solidFill>
                <a:effectLst/>
                <a:latin typeface="Arial" pitchFamily="34" charset="0"/>
                <a:ea typeface="Times New Roman" pitchFamily="18" charset="0"/>
                <a:cs typeface="+mn-cs"/>
              </a:rPr>
              <a:t/>
            </a:r>
            <a:br>
              <a:rPr lang="ru-RU" sz="1800" b="0" dirty="0">
                <a:ln>
                  <a:noFill/>
                </a:ln>
                <a:solidFill>
                  <a:prstClr val="black"/>
                </a:solidFill>
                <a:effectLst/>
                <a:latin typeface="Arial" pitchFamily="34" charset="0"/>
                <a:ea typeface="Times New Roman" pitchFamily="18" charset="0"/>
                <a:cs typeface="+mn-cs"/>
              </a:rPr>
            </a:br>
            <a:endParaRPr lang="ru-RU" dirty="0"/>
          </a:p>
        </p:txBody>
      </p:sp>
      <p:pic>
        <p:nvPicPr>
          <p:cNvPr id="4" name="Содержимое 16" descr="C:\Users\ФЫ\Pictures\SDC1611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420888"/>
            <a:ext cx="5112568" cy="353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53767984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2571768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Оформили уголок безопасности, который регулярно пополняли: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-дидактическими играми («Как избежать неприятностей в стране дорожных знаков»)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    -настольными играми («Азбука «Правила дорожного движения», «Собери картинку»), в    том числе изготовленными своими руками (макет дороги, дома, светофоры, дорожные знаки, разрезные картинки).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-наглядным материалом (плакаты «Дорожные знаки», «Мы пешеходы»; сюжетные картинки «Ситуации на дорогах», «Транспорт»;дорожные знаки; папки передвижки; иллюстрации « Безопасное поведение на улице».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8" name="Содержимое 7" descr="C:\Users\ФЫ\Pictures\SDC16119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1538" y="3357562"/>
            <a:ext cx="2428892" cy="286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98" y="3356992"/>
            <a:ext cx="2244218" cy="2913187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78595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Дополнили игротеку атрибутами для ролевых игр (фуражка инспектора ГИБДД, напольный светофор, жезл, дорожные знаки, руль); книжный уголок (различные художественные произведения, фотографии по ПДД, подбор стихов, загадок).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4038600" cy="302895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132856"/>
            <a:ext cx="2928640" cy="3705275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2214578"/>
          </a:xfrm>
        </p:spPr>
        <p:txBody>
          <a:bodyPr>
            <a:noAutofit/>
          </a:bodyPr>
          <a:lstStyle/>
          <a:p>
            <a:r>
              <a:rPr lang="ru-RU" sz="1400" i="1" dirty="0" smtClean="0">
                <a:solidFill>
                  <a:schemeClr val="tx1"/>
                </a:solidFill>
                <a:effectLst/>
              </a:rPr>
              <a:t>Стимулировали и поощряли: любые желания детей узнать больше о правилах безопасности на дорогах города, о значении дорожных знаков; интереса к играм, пособиям, книгам. Считали очень важным предоставить  детям возможность самостоятельно добывать знания в созданной руками педагогов среде, развиваться в процессе содержательного общения со сверстниками заинтересованного диалога с взрослыми.</a:t>
            </a:r>
            <a:br>
              <a:rPr lang="ru-RU" sz="1400" i="1" dirty="0" smtClean="0">
                <a:solidFill>
                  <a:schemeClr val="tx1"/>
                </a:solidFill>
                <a:effectLst/>
              </a:rPr>
            </a:br>
            <a:r>
              <a:rPr lang="ru-RU" sz="1400" i="1" dirty="0" smtClean="0">
                <a:solidFill>
                  <a:schemeClr val="tx1"/>
                </a:solidFill>
                <a:effectLst/>
              </a:rPr>
              <a:t>В самостоятельной деятельности воспитанники нашей группы активно выполняли различные творческие задания - рисовали и делали поделки. С желанием и интересом дети играли в дидактические и настольные игры, самостоятельно контролируя правильность выполнения правил.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081"/>
          <a:stretch>
            <a:fillRect/>
          </a:stretch>
        </p:blipFill>
        <p:spPr>
          <a:xfrm>
            <a:off x="357158" y="2500306"/>
            <a:ext cx="4138642" cy="287735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00306"/>
            <a:ext cx="3924328" cy="2877350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effectLst>
                  <a:outerShdw blurRad="114300" dist="101600" dir="2700000" algn="tl">
                    <a:srgbClr val="000000">
                      <a:alpha val="40000"/>
                    </a:srgbClr>
                  </a:outerShdw>
                </a:effectLst>
              </a:rPr>
              <a:t>Для развития познавательных процессов, необходимых для правильной и безопасной ориентации на улице и речевых умений наших воспитанников мы продуманно подбирали беседы о безопасности («Улицы </a:t>
            </a:r>
            <a:r>
              <a:rPr lang="ru-RU" sz="1600" dirty="0" smtClean="0">
                <a:solidFill>
                  <a:srgbClr val="000000"/>
                </a:solidFill>
                <a:effectLst>
                  <a:outerShdw blurRad="114300" dist="101600" dir="2700000" algn="tl">
                    <a:srgbClr val="000000">
                      <a:alpha val="40000"/>
                    </a:srgbClr>
                  </a:outerShdw>
                </a:effectLst>
              </a:rPr>
              <a:t>села</a:t>
            </a:r>
            <a:r>
              <a:rPr lang="ru-RU" sz="1600" dirty="0" smtClean="0">
                <a:solidFill>
                  <a:srgbClr val="000000"/>
                </a:solidFill>
                <a:effectLst>
                  <a:outerShdw blurRad="114300" dist="101600" dir="2700000" algn="tl">
                    <a:srgbClr val="000000">
                      <a:alpha val="40000"/>
                    </a:srgbClr>
                  </a:outerShdw>
                </a:effectLst>
              </a:rPr>
              <a:t>», </a:t>
            </a:r>
            <a:r>
              <a:rPr lang="ru-RU" sz="1600" dirty="0">
                <a:solidFill>
                  <a:srgbClr val="000000"/>
                </a:solidFill>
                <a:effectLst>
                  <a:outerShdw blurRad="114300" dist="101600" dir="2700000" algn="tl">
                    <a:srgbClr val="000000">
                      <a:alpha val="40000"/>
                    </a:srgbClr>
                  </a:outerShdw>
                </a:effectLst>
              </a:rPr>
              <a:t>«Для чего нужны дорожные знаки», «Что должен знать пешеход?» и др.) Организовали </a:t>
            </a:r>
            <a:r>
              <a:rPr lang="ru-RU" sz="1600" dirty="0" smtClean="0">
                <a:solidFill>
                  <a:srgbClr val="000000"/>
                </a:solidFill>
                <a:effectLst>
                  <a:outerShdw blurRad="114300" dist="101600" dir="2700000" algn="tl">
                    <a:srgbClr val="000000">
                      <a:alpha val="40000"/>
                    </a:srgbClr>
                  </a:outerShdw>
                </a:effectLst>
              </a:rPr>
              <a:t>экскурсию по селу, </a:t>
            </a:r>
            <a:r>
              <a:rPr lang="ru-RU" sz="1600" dirty="0">
                <a:solidFill>
                  <a:srgbClr val="000000"/>
                </a:solidFill>
                <a:effectLst>
                  <a:outerShdw blurRad="114300" dist="101600" dir="2700000" algn="tl">
                    <a:srgbClr val="000000">
                      <a:alpha val="40000"/>
                    </a:srgbClr>
                  </a:outerShdw>
                </a:effectLst>
              </a:rPr>
              <a:t>где наглядно увидели какие знаки там находятся, и как вести </a:t>
            </a:r>
            <a:r>
              <a:rPr lang="ru-RU" sz="1600" dirty="0" smtClean="0">
                <a:solidFill>
                  <a:srgbClr val="000000"/>
                </a:solidFill>
                <a:effectLst>
                  <a:outerShdw blurRad="114300" dist="101600" dir="2700000" algn="tl">
                    <a:srgbClr val="000000">
                      <a:alpha val="40000"/>
                    </a:srgbClr>
                  </a:outerShdw>
                </a:effectLst>
              </a:rPr>
              <a:t>себя на дороге.</a:t>
            </a:r>
            <a:r>
              <a:rPr lang="ru-RU" sz="1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effectLst/>
                <a:latin typeface="Calibri"/>
                <a:ea typeface="Calibri"/>
                <a:cs typeface="Times New Roman"/>
              </a:rPr>
            </a:br>
            <a:endParaRPr lang="ru-RU" sz="1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288"/>
          <a:stretch>
            <a:fillRect/>
          </a:stretch>
        </p:blipFill>
        <p:spPr>
          <a:xfrm>
            <a:off x="1403648" y="1988840"/>
            <a:ext cx="6525938" cy="4154804"/>
          </a:xfrm>
        </p:spPr>
      </p:pic>
    </p:spTree>
    <p:extLst>
      <p:ext uri="{BB962C8B-B14F-4D97-AF65-F5344CB8AC3E}">
        <p14:creationId xmlns="" xmlns:p14="http://schemas.microsoft.com/office/powerpoint/2010/main" val="439419193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35745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Наиболее эффективными методами мы считаем игровые, так как в игре происходит быстрое и прочное освоение ребенком определенного рода опыта, знаний и умений, развивается любознательность и самостоятельность в познавательной деятельности, дети включаются в заинтересованный диалог, т.е. активизируется их речевое развитие. На протяжении всего проекта мы организовывали сюжетно – ролевые игры («Гаи</a:t>
            </a:r>
            <a:r>
              <a:rPr lang="ru-RU" sz="1800" dirty="0" smtClean="0">
                <a:solidFill>
                  <a:schemeClr val="tx1"/>
                </a:solidFill>
              </a:rPr>
              <a:t>», </a:t>
            </a:r>
            <a:r>
              <a:rPr lang="ru-RU" sz="1800" dirty="0" smtClean="0">
                <a:solidFill>
                  <a:schemeClr val="tx1"/>
                </a:solidFill>
              </a:rPr>
              <a:t>«Я по улице иду» и др.).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 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96952"/>
            <a:ext cx="4038600" cy="30289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96952"/>
            <a:ext cx="4038600" cy="3028950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Большое внимание мы уделяли работе с родителями. Провели анкетирование. По результатам анкетирования мы увидели, что некоторые родители недостаточно знают ПДД, а в некоторых случаях даже нарушают их. Более того зачастую, родители не объясняют детям, как себя нужно вести на улице. Проводили индивидуальные беседы, с помощью наглядной пропаганды, где подчеркивали моральную ответственность, которая лежит на взрослых. В этих беседах мы старались донести до родителей то, что своим примером должны подавать пример детям, так как нарушать правила, дошкольники учатся, прежде всего, у взрослых. Выступали на родительском собрании. Активно привлекали родителей к реализации нашего проекта: конкурс рисунков «Улицы нашего </a:t>
            </a:r>
            <a:r>
              <a:rPr lang="ru-RU" sz="1600" dirty="0" smtClean="0">
                <a:solidFill>
                  <a:schemeClr val="tx1"/>
                </a:solidFill>
              </a:rPr>
              <a:t>села</a:t>
            </a:r>
            <a:r>
              <a:rPr lang="ru-RU" sz="1600" dirty="0" smtClean="0">
                <a:solidFill>
                  <a:schemeClr val="tx1"/>
                </a:solidFill>
              </a:rPr>
              <a:t>», </a:t>
            </a:r>
            <a:r>
              <a:rPr lang="ru-RU" sz="1600" dirty="0" smtClean="0">
                <a:solidFill>
                  <a:schemeClr val="tx1"/>
                </a:solidFill>
              </a:rPr>
              <a:t>изготовление поделок «Мой любимый дорожный знак», совместно с родителями выпустили стенгазету .</a:t>
            </a:r>
            <a:br>
              <a:rPr lang="ru-RU" sz="1600" dirty="0" smtClean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8" name="Содержимое 7" descr="C:\Users\ФЫ\Pictures\SDC16135.JPG"/>
          <p:cNvPicPr>
            <a:picLocks noGrp="1"/>
          </p:cNvPicPr>
          <p:nvPr>
            <p:ph sz="half" idx="2"/>
          </p:nvPr>
        </p:nvPicPr>
        <p:blipFill rotWithShape="1">
          <a:blip r:embed="rId2" cstate="print"/>
          <a:srcRect l="2739" t="32294" r="3168"/>
          <a:stretch/>
        </p:blipFill>
        <p:spPr bwMode="auto">
          <a:xfrm>
            <a:off x="4896196" y="3501008"/>
            <a:ext cx="3996284" cy="300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01008"/>
            <a:ext cx="3888432" cy="2956942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464496" cy="31855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767"/>
          <a:stretch>
            <a:fillRect/>
          </a:stretch>
        </p:blipFill>
        <p:spPr>
          <a:xfrm>
            <a:off x="4612281" y="3357562"/>
            <a:ext cx="4385565" cy="306839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71472" y="244741"/>
            <a:ext cx="814393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Этап «Выбор проектов»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Инсценировка                       Организация выставки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«О чем говорят                        рисунков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дорожные знаки?»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lang="ru-RU" sz="4000" dirty="0" smtClean="0"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«Мой любимый дорожный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знак»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Изготовление                     Выпуск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макета                               стенгазеты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Внимание дорога !»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C:\Users\ФЫ\Pictures\SDC161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636"/>
            <a:ext cx="1357322" cy="125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ФЫ\Pictures\SDC16135.JPG"/>
          <p:cNvPicPr/>
          <p:nvPr/>
        </p:nvPicPr>
        <p:blipFill rotWithShape="1">
          <a:blip r:embed="rId3" cstate="print"/>
          <a:srcRect l="3595" t="32730" r="3571"/>
          <a:stretch/>
        </p:blipFill>
        <p:spPr bwMode="auto">
          <a:xfrm>
            <a:off x="7236296" y="1268760"/>
            <a:ext cx="1708199" cy="137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низ 6"/>
          <p:cNvSpPr/>
          <p:nvPr/>
        </p:nvSpPr>
        <p:spPr>
          <a:xfrm rot="9004843">
            <a:off x="2589099" y="2665161"/>
            <a:ext cx="808588" cy="552194"/>
          </a:xfrm>
          <a:prstGeom prst="downArrow">
            <a:avLst>
              <a:gd name="adj1" fmla="val 50000"/>
              <a:gd name="adj2" fmla="val 611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8021561">
            <a:off x="5087955" y="2601021"/>
            <a:ext cx="771414" cy="8384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8648521">
            <a:off x="4726601" y="4456359"/>
            <a:ext cx="1023720" cy="61516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rot="13762513">
            <a:off x="1753752" y="4362311"/>
            <a:ext cx="1030464" cy="577174"/>
          </a:xfrm>
          <a:prstGeom prst="upArrow">
            <a:avLst>
              <a:gd name="adj1" fmla="val 50000"/>
              <a:gd name="adj2" fmla="val 386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35" y="1006898"/>
            <a:ext cx="1525845" cy="14464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932" y="4763939"/>
            <a:ext cx="1922556" cy="1486854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85720" y="133326"/>
            <a:ext cx="8358246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Таким образом, мы пришли к выводу, что если ребёнку вовремя не дать специальных знаний и навыков, то дети будут действовать только в соответствии с присущими им возрастными психологическими особенностями,  а значит, опасно, не контролируя своё поведение. Перед нами встаёт вопрос: как и чему, учить детей? Какие знания и навыки им нужно привить? Ребёнка с детских лет следует учить, управлять своими желаниями, правильно относиться к понятиям "можно",  "надо", "нельзя". Это касается всех сфер жизни, в полной мере относится и к поведению на улице и дороге. Ребёнок должен твёрдо усвоить, что каждый участник дорожного движения, и взрослый, и ребёнок, обязан выполнять установленные правила. При этом он вправе рассчитывать, что их будут выполнять и другие участники движения.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 связи с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вышеизложенным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выработали следующие рекомендации: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регулярно обновлять уголки по ПДД в группах, наглядный материал;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- систематически использовать максимальное разнообразие, творческий поиск в воспитательной работе при проведении профилактических мероприятий;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обращать особое внимание на организацию работы с родителями;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Реализация данного проекта позволила сформировать у детей необходимые представления, умения и навыки безопасного поведения на улицах и дорогах.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Вид проекта: </a:t>
            </a:r>
            <a:r>
              <a:rPr lang="ru-RU" dirty="0" smtClean="0"/>
              <a:t> творчески - информационный.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Продолжительность</a:t>
            </a:r>
            <a:r>
              <a:rPr lang="ru-RU" dirty="0" smtClean="0"/>
              <a:t>  </a:t>
            </a:r>
            <a:r>
              <a:rPr lang="ru-RU" dirty="0" smtClean="0">
                <a:solidFill>
                  <a:srgbClr val="FF0000"/>
                </a:solidFill>
              </a:rPr>
              <a:t>проекта:</a:t>
            </a:r>
            <a:r>
              <a:rPr lang="ru-RU" dirty="0" smtClean="0"/>
              <a:t> 1 месяц.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Участники проекта: </a:t>
            </a:r>
            <a:r>
              <a:rPr lang="ru-RU" dirty="0" smtClean="0"/>
              <a:t>воспитатели, родители, дети подготовительной группы.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Образовательная деятельность: </a:t>
            </a:r>
            <a:r>
              <a:rPr lang="ru-RU" dirty="0" smtClean="0"/>
              <a:t>безопасность, здоровье.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76402989"/>
              </p:ext>
            </p:extLst>
          </p:nvPr>
        </p:nvGraphicFramePr>
        <p:xfrm>
          <a:off x="142844" y="428604"/>
          <a:ext cx="8429684" cy="6230095"/>
        </p:xfrm>
        <a:graphic>
          <a:graphicData uri="http://schemas.openxmlformats.org/drawingml/2006/table">
            <a:tbl>
              <a:tblPr/>
              <a:tblGrid>
                <a:gridCol w="1819680"/>
                <a:gridCol w="3154932"/>
                <a:gridCol w="3154932"/>
                <a:gridCol w="300140"/>
              </a:tblGrid>
              <a:tr h="702507">
                <a:tc>
                  <a:txBody>
                    <a:bodyPr/>
                    <a:lstStyle/>
                    <a:p>
                      <a:pPr algn="just"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dirty="0" smtClean="0">
                          <a:latin typeface="Arial"/>
                          <a:ea typeface="Times New Roman"/>
                        </a:rPr>
                        <a:t>   Направления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35283" marR="35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dirty="0" smtClean="0">
                          <a:latin typeface="Arial"/>
                          <a:ea typeface="Times New Roman"/>
                        </a:rPr>
                        <a:t>       Виды </a:t>
                      </a:r>
                      <a:r>
                        <a:rPr lang="ru-RU" sz="1600" dirty="0">
                          <a:latin typeface="Arial"/>
                          <a:ea typeface="Times New Roman"/>
                        </a:rPr>
                        <a:t>деятельности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35283" marR="35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dirty="0" smtClean="0">
                          <a:latin typeface="Arial"/>
                          <a:ea typeface="Times New Roman"/>
                        </a:rPr>
                        <a:t>              </a:t>
                      </a:r>
                      <a:r>
                        <a:rPr lang="ru-RU" sz="1600" baseline="0" dirty="0" smtClean="0">
                          <a:latin typeface="Arial"/>
                          <a:ea typeface="Times New Roman"/>
                        </a:rPr>
                        <a:t>   </a:t>
                      </a:r>
                      <a:r>
                        <a:rPr lang="ru-RU" sz="1600" dirty="0" smtClean="0">
                          <a:latin typeface="Arial"/>
                          <a:ea typeface="Times New Roman"/>
                        </a:rPr>
                        <a:t>  Тема: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35283" marR="35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83" marR="35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6005">
                <a:tc rowSpan="4"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endParaRPr lang="ru-RU" sz="1600" b="1" dirty="0" smtClean="0">
                        <a:latin typeface="Arial"/>
                        <a:ea typeface="Times New Roman"/>
                      </a:endParaRPr>
                    </a:p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endParaRPr lang="ru-RU" sz="1600" b="1" dirty="0" smtClean="0">
                        <a:latin typeface="Arial"/>
                        <a:ea typeface="Times New Roman"/>
                      </a:endParaRPr>
                    </a:p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b="1" dirty="0" smtClean="0">
                          <a:latin typeface="Arial"/>
                          <a:ea typeface="Times New Roman"/>
                        </a:rPr>
                        <a:t>       Познание</a:t>
                      </a:r>
                      <a:r>
                        <a:rPr lang="ru-RU" sz="1600" b="1" dirty="0">
                          <a:latin typeface="Arial"/>
                          <a:ea typeface="Times New Roman"/>
                        </a:rPr>
                        <a:t>.</a:t>
                      </a:r>
                      <a:endParaRPr lang="ru-RU" sz="1600" b="1" dirty="0">
                        <a:latin typeface="Calibri"/>
                        <a:ea typeface="Times New Roman"/>
                      </a:endParaRPr>
                    </a:p>
                  </a:txBody>
                  <a:tcPr marL="35283" marR="35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</a:pPr>
                      <a:endParaRPr lang="ru-RU" sz="2000" dirty="0" smtClean="0">
                        <a:latin typeface="Arial"/>
                        <a:ea typeface="Times New Roman"/>
                      </a:endParaRPr>
                    </a:p>
                    <a:p>
                      <a:pPr algn="just">
                        <a:lnSpc>
                          <a:spcPts val="1575"/>
                        </a:lnSpc>
                      </a:pPr>
                      <a:endParaRPr lang="ru-RU" sz="2000" dirty="0" smtClean="0">
                        <a:latin typeface="Arial"/>
                        <a:ea typeface="Times New Roman"/>
                      </a:endParaRPr>
                    </a:p>
                    <a:p>
                      <a:pPr algn="just">
                        <a:lnSpc>
                          <a:spcPts val="1575"/>
                        </a:lnSpc>
                      </a:pPr>
                      <a:endParaRPr lang="ru-RU" sz="2000" dirty="0" smtClean="0">
                        <a:latin typeface="Arial"/>
                        <a:ea typeface="Times New Roman"/>
                      </a:endParaRPr>
                    </a:p>
                    <a:p>
                      <a:pPr algn="just">
                        <a:lnSpc>
                          <a:spcPts val="1575"/>
                        </a:lnSpc>
                      </a:pPr>
                      <a:r>
                        <a:rPr lang="ru-RU" sz="2000" dirty="0" smtClean="0">
                          <a:latin typeface="Arial"/>
                          <a:ea typeface="Times New Roman"/>
                        </a:rPr>
                        <a:t>         </a:t>
                      </a:r>
                      <a:r>
                        <a:rPr lang="ru-RU" sz="1400" dirty="0" smtClean="0">
                          <a:latin typeface="Arial"/>
                          <a:ea typeface="Times New Roman"/>
                        </a:rPr>
                        <a:t>Беседа</a:t>
                      </a:r>
                      <a:r>
                        <a:rPr lang="ru-RU" sz="1400" dirty="0">
                          <a:latin typeface="Arial"/>
                          <a:ea typeface="Times New Roman"/>
                        </a:rPr>
                        <a:t>.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35283" marR="35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«Безопасное поведение на дороге»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«Улицы нашего 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села»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«Значение сигнала светофора»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«Дорога от дома до детского сада»</a:t>
                      </a:r>
                    </a:p>
                  </a:txBody>
                  <a:tcPr marL="35283" marR="35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5283" marR="35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</a:pPr>
                      <a:r>
                        <a:rPr lang="ru-RU" sz="1400" dirty="0" smtClean="0">
                          <a:latin typeface="Arial"/>
                          <a:ea typeface="Times New Roman"/>
                        </a:rPr>
                        <a:t>           Экскурсия. 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35283" marR="35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«Что ты будешь делать если….?»</a:t>
                      </a:r>
                    </a:p>
                  </a:txBody>
                  <a:tcPr marL="35283" marR="35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58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</a:pPr>
                      <a:endParaRPr lang="ru-RU" sz="1400" dirty="0" smtClean="0">
                        <a:latin typeface="Arial"/>
                        <a:ea typeface="Times New Roman"/>
                      </a:endParaRPr>
                    </a:p>
                    <a:p>
                      <a:pPr algn="just">
                        <a:lnSpc>
                          <a:spcPts val="1575"/>
                        </a:lnSpc>
                      </a:pPr>
                      <a:r>
                        <a:rPr lang="ru-RU" sz="1400" dirty="0" smtClean="0">
                          <a:latin typeface="Arial"/>
                          <a:ea typeface="Times New Roman"/>
                        </a:rPr>
                        <a:t>        Дидактическая </a:t>
                      </a:r>
                      <a:r>
                        <a:rPr lang="ru-RU" sz="1400" dirty="0">
                          <a:latin typeface="Arial"/>
                          <a:ea typeface="Times New Roman"/>
                        </a:rPr>
                        <a:t>игра.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35283" marR="35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«Угадай  знак», «В знаке ошибка», «Нарисуй по шаблону», 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Загадаю- отгадай»</a:t>
                      </a:r>
                    </a:p>
                  </a:txBody>
                  <a:tcPr marL="35283" marR="35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5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</a:pPr>
                      <a:r>
                        <a:rPr lang="ru-RU" sz="1400" dirty="0" smtClean="0">
                          <a:latin typeface="Arial"/>
                          <a:ea typeface="Times New Roman"/>
                        </a:rPr>
                        <a:t>       </a:t>
                      </a:r>
                    </a:p>
                    <a:p>
                      <a:pPr algn="just">
                        <a:lnSpc>
                          <a:spcPts val="1575"/>
                        </a:lnSpc>
                      </a:pPr>
                      <a:r>
                        <a:rPr lang="ru-RU" sz="1400" dirty="0" smtClean="0">
                          <a:latin typeface="Arial"/>
                          <a:ea typeface="Times New Roman"/>
                        </a:rPr>
                        <a:t>           Конструирование</a:t>
                      </a:r>
                      <a:r>
                        <a:rPr lang="ru-RU" sz="1400" dirty="0">
                          <a:latin typeface="Arial"/>
                          <a:ea typeface="Times New Roman"/>
                        </a:rPr>
                        <a:t>.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35283" marR="35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«Машины»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«Здания нашего 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села»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83" marR="35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7923">
                <a:tc rowSpan="2"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endParaRPr lang="ru-RU" sz="1600" b="1" dirty="0" smtClean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Times New Roman"/>
                          <a:cs typeface="Arial"/>
                        </a:rPr>
                        <a:t>       </a:t>
                      </a:r>
                    </a:p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Times New Roman"/>
                          <a:cs typeface="Arial"/>
                        </a:rPr>
                        <a:t>       Социализация</a:t>
                      </a:r>
                      <a:r>
                        <a:rPr lang="ru-RU" sz="1600" b="1" dirty="0">
                          <a:latin typeface="Calibri"/>
                          <a:ea typeface="Times New Roman"/>
                          <a:cs typeface="Arial"/>
                        </a:rPr>
                        <a:t>.</a:t>
                      </a:r>
                      <a:endParaRPr lang="ru-RU" sz="1600" b="1" dirty="0">
                        <a:latin typeface="Calibri"/>
                        <a:ea typeface="Times New Roman"/>
                      </a:endParaRPr>
                    </a:p>
                  </a:txBody>
                  <a:tcPr marL="35283" marR="35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</a:pPr>
                      <a:endParaRPr lang="ru-RU" sz="1400" dirty="0" smtClean="0">
                        <a:latin typeface="Arial"/>
                        <a:ea typeface="Times New Roman"/>
                      </a:endParaRPr>
                    </a:p>
                    <a:p>
                      <a:pPr algn="just">
                        <a:lnSpc>
                          <a:spcPts val="1575"/>
                        </a:lnSpc>
                      </a:pPr>
                      <a:r>
                        <a:rPr lang="ru-RU" sz="1400" dirty="0" smtClean="0">
                          <a:latin typeface="Arial"/>
                          <a:ea typeface="Times New Roman"/>
                        </a:rPr>
                        <a:t>           Настольная </a:t>
                      </a:r>
                      <a:r>
                        <a:rPr lang="ru-RU" sz="1400" dirty="0">
                          <a:latin typeface="Arial"/>
                          <a:ea typeface="Times New Roman"/>
                        </a:rPr>
                        <a:t>игра.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35283" marR="35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</a:rPr>
                        <a:t>«Азбука пешехода»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</a:rPr>
                        <a:t>«Правила дорожного движения»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35283" marR="35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5283" marR="35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5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</a:pPr>
                      <a:r>
                        <a:rPr lang="ru-RU" sz="1400" dirty="0" smtClean="0">
                          <a:latin typeface="Arial"/>
                          <a:ea typeface="Times New Roman"/>
                        </a:rPr>
                        <a:t>           </a:t>
                      </a:r>
                    </a:p>
                    <a:p>
                      <a:pPr algn="just">
                        <a:lnSpc>
                          <a:spcPts val="1575"/>
                        </a:lnSpc>
                      </a:pPr>
                      <a:r>
                        <a:rPr lang="ru-RU" sz="1400" dirty="0" smtClean="0">
                          <a:latin typeface="Arial"/>
                          <a:ea typeface="Times New Roman"/>
                        </a:rPr>
                        <a:t>           </a:t>
                      </a:r>
                    </a:p>
                    <a:p>
                      <a:pPr algn="just">
                        <a:lnSpc>
                          <a:spcPts val="1575"/>
                        </a:lnSpc>
                      </a:pPr>
                      <a:r>
                        <a:rPr lang="ru-RU" sz="1400" dirty="0" smtClean="0">
                          <a:latin typeface="Arial"/>
                          <a:ea typeface="Times New Roman"/>
                        </a:rPr>
                        <a:t>       Сюжетно-ролевая </a:t>
                      </a:r>
                      <a:r>
                        <a:rPr lang="ru-RU" sz="1400" dirty="0">
                          <a:latin typeface="Arial"/>
                          <a:ea typeface="Times New Roman"/>
                        </a:rPr>
                        <a:t>игра.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35283" marR="35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</a:rPr>
                        <a:t>«Инспектор ДПС»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</a:rPr>
                        <a:t>«Водители пешеходы»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</a:rPr>
                        <a:t>«Правила дорожного движения»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35283" marR="35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900179" y="13156"/>
            <a:ext cx="534364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IV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Этап « Реализация проекта».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54323411"/>
              </p:ext>
            </p:extLst>
          </p:nvPr>
        </p:nvGraphicFramePr>
        <p:xfrm>
          <a:off x="357158" y="374163"/>
          <a:ext cx="8143933" cy="6329610"/>
        </p:xfrm>
        <a:graphic>
          <a:graphicData uri="http://schemas.openxmlformats.org/drawingml/2006/table">
            <a:tbl>
              <a:tblPr/>
              <a:tblGrid>
                <a:gridCol w="1995129"/>
                <a:gridCol w="2934803"/>
                <a:gridCol w="2934803"/>
                <a:gridCol w="279198"/>
              </a:tblGrid>
              <a:tr h="617995"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endParaRPr lang="ru-RU" sz="600" dirty="0">
                        <a:latin typeface="Calibri"/>
                        <a:ea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</a:rPr>
                        <a:t>Словесная игра.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</a:rPr>
                        <a:t>«Можно - нельзя»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endParaRPr lang="ru-RU" sz="1300">
                        <a:solidFill>
                          <a:srgbClr val="FF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29">
                <a:tc rowSpan="3"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  <a:cs typeface="Arial"/>
                        </a:rPr>
                        <a:t>Художественное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  <a:cs typeface="Arial"/>
                        </a:rPr>
                        <a:t>Творчество.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</a:pPr>
                      <a:r>
                        <a:rPr lang="ru-RU" sz="1600" dirty="0">
                          <a:latin typeface="Arial"/>
                          <a:ea typeface="Times New Roman"/>
                        </a:rPr>
                        <a:t>Рисование.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</a:rPr>
                        <a:t>«Улицы нашего города»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endParaRPr lang="ru-RU" sz="1300">
                        <a:solidFill>
                          <a:srgbClr val="FF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6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</a:pPr>
                      <a:r>
                        <a:rPr lang="ru-RU" sz="1600" dirty="0">
                          <a:latin typeface="Arial"/>
                          <a:ea typeface="Times New Roman"/>
                        </a:rPr>
                        <a:t>Лепка.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</a:rPr>
                        <a:t>«Регулировщик»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1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</a:pPr>
                      <a:r>
                        <a:rPr lang="ru-RU" sz="1600" dirty="0">
                          <a:latin typeface="Arial"/>
                          <a:ea typeface="Times New Roman"/>
                        </a:rPr>
                        <a:t>Аппликация.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</a:rPr>
                        <a:t>«Дорожные знаки»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4971"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 </a:t>
                      </a:r>
                    </a:p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  Коммуникация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.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</a:rPr>
                        <a:t>Беседа.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</a:rPr>
                        <a:t>«Что должен знать пешеход»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</a:rPr>
                        <a:t>«Для чего нужны ПДД»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</a:rPr>
                        <a:t>«Для чего нужны дорожные знаки»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endParaRPr lang="ru-RU" sz="1300">
                        <a:solidFill>
                          <a:srgbClr val="FF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6904"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endParaRPr lang="ru-RU" sz="1600" b="1" dirty="0" smtClean="0">
                        <a:latin typeface="Arial"/>
                        <a:ea typeface="Times New Roman"/>
                      </a:endParaRPr>
                    </a:p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endParaRPr lang="ru-RU" sz="1600" b="1" dirty="0" smtClean="0">
                        <a:latin typeface="Arial"/>
                        <a:ea typeface="Times New Roman"/>
                      </a:endParaRPr>
                    </a:p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b="1" dirty="0" smtClean="0">
                          <a:latin typeface="Arial"/>
                          <a:ea typeface="Times New Roman"/>
                        </a:rPr>
                        <a:t>   Художественная     литература</a:t>
                      </a:r>
                      <a:r>
                        <a:rPr lang="ru-RU" sz="1600" b="1" dirty="0">
                          <a:latin typeface="Arial"/>
                          <a:ea typeface="Times New Roman"/>
                        </a:rPr>
                        <a:t>.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</a:rPr>
                        <a:t>Чтение художественной литературы.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</a:rPr>
                        <a:t>Н.Носов «Автомобиль»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</a:rPr>
                        <a:t>С.Маршак «Светофор»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</a:rPr>
                        <a:t>Д.Орлов «Правила дорожного движения для малышей»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</a:rPr>
                        <a:t>П.Кривицкий «Тайны дорожных знаков»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</a:rPr>
                        <a:t>В.Лебедев Кумач «Про умных зверюшек»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endParaRPr lang="ru-RU" sz="1300" dirty="0">
                        <a:solidFill>
                          <a:srgbClr val="FF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38">
                <a:tc>
                  <a:txBody>
                    <a:bodyPr/>
                    <a:lstStyle/>
                    <a:p>
                      <a:pPr algn="just"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endParaRPr lang="ru-RU" sz="1300">
                        <a:solidFill>
                          <a:srgbClr val="FF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</a:rPr>
                        <a:t>Анкетирование родителей.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3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«Осторожно: Дорога!»</a:t>
                      </a:r>
                      <a:endParaRPr lang="ru-RU" sz="13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endParaRPr lang="ru-RU" sz="1300">
                        <a:solidFill>
                          <a:srgbClr val="FF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756">
                <a:tc>
                  <a:txBody>
                    <a:bodyPr/>
                    <a:lstStyle/>
                    <a:p>
                      <a:pPr algn="just"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endParaRPr lang="ru-RU" sz="1300">
                        <a:solidFill>
                          <a:srgbClr val="FF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</a:rPr>
                        <a:t>Выставка художественной литература.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endParaRPr lang="ru-RU" sz="1300" dirty="0">
                        <a:solidFill>
                          <a:srgbClr val="FF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endParaRPr lang="ru-RU" sz="1300" dirty="0">
                        <a:solidFill>
                          <a:srgbClr val="FF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000100" y="489207"/>
            <a:ext cx="7000924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Список используемой литературы: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Клименченко В.Р. «Обучайте дошкольников правилам дорожного движения» М., «Просвещение» 1993г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Тимофеева Е.А. «Дидактические игры с детьми дошкольного возраста» М., «Просвещение» 2003г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Степаненкова Э.Я. «Дошкольникам о правилах дошкольного движения» М., «Просвещение» 2003г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Горбатенко Щ.Ф. «Комплексные занятия с детьми среднего и старшего возраста » М., «Просвещение» 2000г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Фисенко М.А. «ОБЖ. Подготовительная группа. Разработка занятий» Волгоград ИТД «Корифей», 2006г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Хабибулина Е.Я. «Дорожная азбука в детском саду» «Детство- Пресс» 2010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Материал- Интернет.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918" y="1357298"/>
            <a:ext cx="51435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         СПАСИБО  ЗА ВНИМАНИЕ !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5654692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 Актуальность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>
                <a:solidFill>
                  <a:schemeClr val="tx1"/>
                </a:solidFill>
              </a:rPr>
              <a:t>Все мы живем в обществе, где надо соблюдать определенные нормы и правила поведения в дорожно-транспортной обстановке. Зачастую виновниками дорожно-транспортных происшествий являются сами дети, которые играют вблизи дорог, переходят улицу в неположенных местах, неправильно входят в транспортные средства и выходят из них.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Однако дети дошкольного возраста – это особая категория пешеходов и пассажиров. К ним нельзя подходить с той же меркой, как и к взрослым, ведь для них дословная трактовка Правил дорожного движения неприемлема, а нормативное изложение обязанностей пешеходов и пассажиров на недоступной для них дорожной лексике, требует от дошкольников абстрактного мышления, затрудняет процесс обучения и воспитания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Вот почему в дошкольном возрасте необходимо учить детей безопасному поведению на улицах, дорогах, в транспорте и правилам дорожного движения. В этом должны принимать участие и родители, и педагоги.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Проект составлен на основе знания педагогов возрастной психологии, физиологических особенностей детей данного возраста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Цель и эффективность проекта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500034" y="1571612"/>
            <a:ext cx="3008313" cy="4602163"/>
          </a:xfrm>
        </p:spPr>
        <p:txBody>
          <a:bodyPr>
            <a:noAutofit/>
          </a:bodyPr>
          <a:lstStyle/>
          <a:p>
            <a:r>
              <a:rPr lang="ru-RU" sz="1600" b="1" i="1" dirty="0" smtClean="0"/>
              <a:t>Цель: Создание в группе максимально-эффективных условий для организации работы по формированию у детей навыков безопасного поведения на дорогах.</a:t>
            </a:r>
            <a:endParaRPr lang="ru-RU" sz="1600" dirty="0" smtClean="0"/>
          </a:p>
          <a:p>
            <a:r>
              <a:rPr lang="ru-RU" sz="1600" i="1" dirty="0" smtClean="0"/>
              <a:t> </a:t>
            </a:r>
            <a:endParaRPr lang="ru-RU" sz="1600" dirty="0" smtClean="0"/>
          </a:p>
          <a:p>
            <a:r>
              <a:rPr lang="ru-RU" sz="1600" b="1" i="1" dirty="0" smtClean="0"/>
              <a:t>Практическая значимость проекта</a:t>
            </a:r>
            <a:r>
              <a:rPr lang="ru-RU" sz="1600" dirty="0" smtClean="0"/>
              <a:t> заключается в том, чтобы научить дошкольников азам дорожной грамоты, привить навыки безопасного поведения на улице, воспитать сознательного участника дорожного движения и тем самым уберечь ребенка и семью от беды.</a:t>
            </a:r>
          </a:p>
          <a:p>
            <a:endParaRPr lang="ru-RU" sz="1600" dirty="0"/>
          </a:p>
        </p:txBody>
      </p:sp>
      <p:pic>
        <p:nvPicPr>
          <p:cNvPr id="2050" name="Picture 2" descr="D:\фото Лены детей с флешки\IMG_08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282700"/>
            <a:ext cx="5111750" cy="38338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548333"/>
            <a:ext cx="857256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 обучить детей дорожной грамоте;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 сформировать представление детей о значении дорожных знаков- три цвета светофора, пешеходный переход, наземный, надземный, наземный, пешеходная дорожка и другие;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 научить ребенка грамотно использовать полученные знания;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 создать предметно развивающую среду для организации работы по формированию у детей навыков правильного поведения на дорогах;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 вызвать интерес у родителей к проблеме обучения детей дорожной грамоте, и безопасному поведению на дорогах;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 совершенствовать исследовательскую деятельность.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Планируемый результат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 воспитать грамотного пешехода;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снизить процент ДДТТ (детского дорожно-транспортного травматизма) с участием детей.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Знать: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 алгоритм перехода дороги «остановись-посмотри-перейди»;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 название некоторых дорожных знаков, их значения;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 понимать важность соблюдения правил дорожного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Уметь: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выбрать способ перехода проезжей части дороги, различать пешеходные переходы (наземный, надземный, подземный, регулируемый, нерегулируемый) и средства регулирования дорожного движения ( светофор, регулировщик);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 применять знания ПДД в дорожных ситуациях;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различать запрещающие, информационно-указательные и предупреждающие знаки сервиса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85720" y="3070732"/>
            <a:ext cx="85011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85852" y="0"/>
            <a:ext cx="6500858" cy="1643050"/>
          </a:xfrm>
        </p:spPr>
        <p:txBody>
          <a:bodyPr/>
          <a:lstStyle/>
          <a:p>
            <a:pPr lvl="0"/>
            <a:r>
              <a:rPr lang="en-US" b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ru-RU" b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-Этап «Выбор темы»</a:t>
            </a:r>
            <a:r>
              <a:rPr lang="ru-RU" b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lang="ru-RU" b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20" y="785794"/>
            <a:ext cx="8329642" cy="3143272"/>
          </a:xfrm>
        </p:spPr>
        <p:txBody>
          <a:bodyPr>
            <a:normAutofit fontScale="47500" lnSpcReduction="20000"/>
          </a:bodyPr>
          <a:lstStyle/>
          <a:p>
            <a:pPr mar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dirty="0" smtClean="0">
              <a:latin typeface="Arial" pitchFamily="34" charset="0"/>
              <a:ea typeface="Times New Roman" pitchFamily="18" charset="0"/>
            </a:endParaRPr>
          </a:p>
          <a:p>
            <a:pPr mar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dirty="0" smtClean="0">
              <a:latin typeface="Arial" pitchFamily="34" charset="0"/>
              <a:ea typeface="Times New Roman" pitchFamily="18" charset="0"/>
            </a:endParaRPr>
          </a:p>
          <a:p>
            <a:r>
              <a:rPr lang="ru-RU" sz="3600" dirty="0" smtClean="0"/>
              <a:t>В начале года с детьми проводили совместную деятельность «Безопасность на улице» где учили детей безопасным правилам поведения на улице, закрепляли знания о светофоре его сигналах, формировали представления о дорожных знаках. Мы воспитатели подготовительной группы задумались о том, что дети знают не достаточно о дорожных знаках, их значении и правилах дорожного движения. Поэтому в свою работу мы решили включить воспитание основ безопасности жизнедеятельности и разработать вместе с детьми проект «Мой любимый дорожный знак» и тем самым расширить представление детей о правилах дорожного движения и умения применять их в дорожных ситуациях.</a:t>
            </a:r>
          </a:p>
          <a:p>
            <a:r>
              <a:rPr lang="ru-RU" sz="3600" dirty="0" smtClean="0"/>
              <a:t> </a:t>
            </a:r>
          </a:p>
          <a:p>
            <a:pPr marL="0"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5000" dirty="0" smtClean="0">
              <a:latin typeface="Arial" pitchFamily="34" charset="0"/>
              <a:ea typeface="Times New Roman" pitchFamily="18" charset="0"/>
            </a:endParaRPr>
          </a:p>
        </p:txBody>
      </p:sp>
      <p:pic>
        <p:nvPicPr>
          <p:cNvPr id="3074" name="Picture 2" descr="D:\фото Лены детей с флешки\IMG_08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70732"/>
            <a:ext cx="5616624" cy="36414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57158" y="336771"/>
            <a:ext cx="850112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Перед началом целенаправленной работы с детьми мы изучили их знания о правилах безопасного поведения на улице, провели диагностику. По итогам диагностики, можно сказать на начало месяца у детей низкий уровень знаний правил дорожного движения.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4065425772"/>
              </p:ext>
            </p:extLst>
          </p:nvPr>
        </p:nvGraphicFramePr>
        <p:xfrm>
          <a:off x="1559719" y="181782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1" y="1142983"/>
          <a:ext cx="8286807" cy="5359320"/>
        </p:xfrm>
        <a:graphic>
          <a:graphicData uri="http://schemas.openxmlformats.org/drawingml/2006/table">
            <a:tbl>
              <a:tblPr/>
              <a:tblGrid>
                <a:gridCol w="3333283"/>
                <a:gridCol w="2360783"/>
                <a:gridCol w="2592741"/>
              </a:tblGrid>
              <a:tr h="406399"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</a:rPr>
                        <a:t>Что знаем?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</a:rPr>
                        <a:t>Что хотим знать?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</a:rPr>
                        <a:t>Как можно найти ответ?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584"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</a:rPr>
                        <a:t>Переходить дорогу через пешеходный переход.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</a:rPr>
                        <a:t>Почему дорожные знаки разных цветов.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</a:rPr>
                        <a:t>Прочитать в книгах.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584"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800">
                          <a:latin typeface="Arial"/>
                          <a:ea typeface="Times New Roman"/>
                        </a:rPr>
                        <a:t>Как работает светофор?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</a:rPr>
                        <a:t>Чем занимается служащий в ГИБДД?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</a:rPr>
                        <a:t>Посмотреть телевизор.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584"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</a:rPr>
                        <a:t>Перед переходом через дорогу посмотреть на право, налево.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800">
                          <a:latin typeface="Arial"/>
                          <a:ea typeface="Times New Roman"/>
                        </a:rPr>
                        <a:t>Значение дорожных знаков.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</a:rPr>
                        <a:t>Купить </a:t>
                      </a:r>
                      <a:r>
                        <a:rPr lang="en-US" sz="1800" dirty="0">
                          <a:latin typeface="Arial"/>
                          <a:ea typeface="Times New Roman"/>
                        </a:rPr>
                        <a:t>DVD</a:t>
                      </a:r>
                      <a:r>
                        <a:rPr lang="ru-RU" sz="1800" dirty="0">
                          <a:latin typeface="Arial"/>
                          <a:ea typeface="Times New Roman"/>
                        </a:rPr>
                        <a:t> диск.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584"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800">
                          <a:latin typeface="Arial"/>
                          <a:ea typeface="Times New Roman"/>
                        </a:rPr>
                        <a:t>В машине необходимо пристегнуться ремнями.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</a:rPr>
                        <a:t>Сигналы, регулировщики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</a:rPr>
                        <a:t>Прочитать в компьютере.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584"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800">
                          <a:latin typeface="Arial"/>
                          <a:ea typeface="Times New Roman"/>
                        </a:rPr>
                        <a:t>Нельзя играть на проезжей части.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</a:rPr>
                        <a:t>Значение дорожных знаков.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</a:rPr>
                        <a:t>Спросить у </a:t>
                      </a:r>
                      <a:r>
                        <a:rPr lang="ru-RU" sz="1800" dirty="0" smtClean="0">
                          <a:latin typeface="Arial"/>
                          <a:ea typeface="Times New Roman"/>
                        </a:rPr>
                        <a:t>родителей</a:t>
                      </a:r>
                      <a:r>
                        <a:rPr lang="ru-RU" sz="1800" baseline="0" dirty="0" smtClean="0"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Arial"/>
                          <a:ea typeface="Times New Roman"/>
                        </a:rPr>
                        <a:t>воспитателя</a:t>
                      </a:r>
                      <a:r>
                        <a:rPr lang="ru-RU" sz="1800" dirty="0">
                          <a:latin typeface="Arial"/>
                          <a:ea typeface="Times New Roman"/>
                        </a:rPr>
                        <a:t>.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00034" y="214290"/>
            <a:ext cx="835824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Далее, чтобы определить, что знают дети и, что хотели бы узнать, мы использовали модель трёх вопросов. Ответы записали в таблице.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7158" y="203493"/>
            <a:ext cx="8786842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решения данной проблемы мы определили основные блоки своей педагогической работы и составили системную «паутину».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Профилактика ДТТ                            Умение ориентироваться в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чрезвычайных   ситуациях.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Безопасное поведение                             Знания правил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на улице                                                   поведения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пассажира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здорового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образа жизни.                         Знание ОБЖ.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Мой любимый дорожный знак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Знания ПДД.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Знание дорожных знаков.                       Знание о работе светофора.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" pitchFamily="34" charset="0"/>
                <a:ea typeface="Calibri" pitchFamily="34" charset="0"/>
              </a:rPr>
              <a:t>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" pitchFamily="34" charset="0"/>
                <a:ea typeface="Calibri" pitchFamily="34" charset="0"/>
              </a:rPr>
              <a:t>                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Знания правил поведения на улиц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3500430" y="471488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трелка вверх 32"/>
          <p:cNvSpPr/>
          <p:nvPr/>
        </p:nvSpPr>
        <p:spPr>
          <a:xfrm>
            <a:off x="4143372" y="3357562"/>
            <a:ext cx="1071570" cy="428628"/>
          </a:xfrm>
          <a:prstGeom prst="upArrow">
            <a:avLst>
              <a:gd name="adj1" fmla="val 30291"/>
              <a:gd name="adj2" fmla="val 43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5400000">
            <a:off x="4536281" y="4179099"/>
            <a:ext cx="357190" cy="857256"/>
          </a:xfrm>
          <a:prstGeom prst="rightArrow">
            <a:avLst>
              <a:gd name="adj1" fmla="val 50000"/>
              <a:gd name="adj2" fmla="val 536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rot="13058277">
            <a:off x="2214905" y="3018015"/>
            <a:ext cx="601174" cy="907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 rot="13872079">
            <a:off x="3512586" y="2215337"/>
            <a:ext cx="978408" cy="55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18852965">
            <a:off x="5419862" y="2266531"/>
            <a:ext cx="978408" cy="1527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 rot="16200000">
            <a:off x="805218" y="1695056"/>
            <a:ext cx="746954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 rot="10800000">
            <a:off x="5000628" y="1714488"/>
            <a:ext cx="71438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 rot="9127609">
            <a:off x="2861885" y="5058280"/>
            <a:ext cx="62620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47"/>
          <p:cNvSpPr/>
          <p:nvPr/>
        </p:nvSpPr>
        <p:spPr>
          <a:xfrm rot="1279352">
            <a:off x="5049455" y="5148402"/>
            <a:ext cx="902480" cy="133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 rot="5400000">
            <a:off x="3618449" y="5668435"/>
            <a:ext cx="978408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Words>1529</Words>
  <Application>Microsoft Office PowerPoint</Application>
  <PresentationFormat>Экран (4:3)</PresentationFormat>
  <Paragraphs>179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Проект  « Мой любимый дорожный знак»</vt:lpstr>
      <vt:lpstr>Вид проекта:  творчески - информационный. Продолжительность  проекта: 1 месяц. Участники проекта: воспитатели, родители, дети подготовительной группы. Образовательная деятельность: безопасность, здоровье. </vt:lpstr>
      <vt:lpstr> Актуальность. Все мы живем в обществе, где надо соблюдать определенные нормы и правила поведения в дорожно-транспортной обстановке. Зачастую виновниками дорожно-транспортных происшествий являются сами дети, которые играют вблизи дорог, переходят улицу в неположенных местах, неправильно входят в транспортные средства и выходят из них.  Однако дети дошкольного возраста – это особая категория пешеходов и пассажиров. К ним нельзя подходить с той же меркой, как и к взрослым, ведь для них дословная трактовка Правил дорожного движения неприемлема, а нормативное изложение обязанностей пешеходов и пассажиров на недоступной для них дорожной лексике, требует от дошкольников абстрактного мышления, затрудняет процесс обучения и воспитания  Вот почему в дошкольном возрасте необходимо учить детей безопасному поведению на улицах, дорогах, в транспорте и правилам дорожного движения. В этом должны принимать участие и родители, и педагоги. Проект составлен на основе знания педагогов возрастной психологии, физиологических особенностей детей данного возраста</vt:lpstr>
      <vt:lpstr>Цель и эффективность проекта. </vt:lpstr>
      <vt:lpstr>Слайд 5</vt:lpstr>
      <vt:lpstr>I-Этап «Выбор темы» </vt:lpstr>
      <vt:lpstr>Слайд 7</vt:lpstr>
      <vt:lpstr>Слайд 8</vt:lpstr>
      <vt:lpstr>Слайд 9</vt:lpstr>
      <vt:lpstr>II- Этап «Сбор сведений» Далее создали в группе необходимую пространственную среду, обеспечивающую процесс обучения дошкольников правилам дорожного движения и формированию необходимых навыков и умений безопасного поведения на улицах в больших городах. </vt:lpstr>
      <vt:lpstr>Оформили уголок безопасности, который регулярно пополняли: -дидактическими играми («Как избежать неприятностей в стране дорожных знаков»)      -настольными играми («Азбука «Правила дорожного движения», «Собери картинку»), в    том числе изготовленными своими руками (макет дороги, дома, светофоры, дорожные знаки, разрезные картинки). -наглядным материалом (плакаты «Дорожные знаки», «Мы пешеходы»; сюжетные картинки «Ситуации на дорогах», «Транспорт»;дорожные знаки; папки передвижки; иллюстрации « Безопасное поведение на улице». </vt:lpstr>
      <vt:lpstr>Дополнили игротеку атрибутами для ролевых игр (фуражка инспектора ГИБДД, напольный светофор, жезл, дорожные знаки, руль); книжный уголок (различные художественные произведения, фотографии по ПДД, подбор стихов, загадок).   </vt:lpstr>
      <vt:lpstr>Стимулировали и поощряли: любые желания детей узнать больше о правилах безопасности на дорогах города, о значении дорожных знаков; интереса к играм, пособиям, книгам. Считали очень важным предоставить  детям возможность самостоятельно добывать знания в созданной руками педагогов среде, развиваться в процессе содержательного общения со сверстниками заинтересованного диалога с взрослыми. В самостоятельной деятельности воспитанники нашей группы активно выполняли различные творческие задания - рисовали и делали поделки. С желанием и интересом дети играли в дидактические и настольные игры, самостоятельно контролируя правильность выполнения правил. </vt:lpstr>
      <vt:lpstr>Для развития познавательных процессов, необходимых для правильной и безопасной ориентации на улице и речевых умений наших воспитанников мы продуманно подбирали беседы о безопасности («Улицы села», «Для чего нужны дорожные знаки», «Что должен знать пешеход?» и др.) Организовали экскурсию по селу, где наглядно увидели какие знаки там находятся, и как вести себя на дороге. </vt:lpstr>
      <vt:lpstr>Наиболее эффективными методами мы считаем игровые, так как в игре происходит быстрое и прочное освоение ребенком определенного рода опыта, знаний и умений, развивается любознательность и самостоятельность в познавательной деятельности, дети включаются в заинтересованный диалог, т.е. активизируется их речевое развитие. На протяжении всего проекта мы организовывали сюжетно – ролевые игры («Гаи», «Я по улице иду» и др.).   </vt:lpstr>
      <vt:lpstr>Большое внимание мы уделяли работе с родителями. Провели анкетирование. По результатам анкетирования мы увидели, что некоторые родители недостаточно знают ПДД, а в некоторых случаях даже нарушают их. Более того зачастую, родители не объясняют детям, как себя нужно вести на улице. Проводили индивидуальные беседы, с помощью наглядной пропаганды, где подчеркивали моральную ответственность, которая лежит на взрослых. В этих беседах мы старались донести до родителей то, что своим примером должны подавать пример детям, так как нарушать правила, дошкольники учатся, прежде всего, у взрослых. Выступали на родительском собрании. Активно привлекали родителей к реализации нашего проекта: конкурс рисунков «Улицы нашего села», изготовление поделок «Мой любимый дорожный знак», совместно с родителями выпустили стенгазету .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    « Мой любимый дорожный знак»</dc:title>
  <dc:creator>Игорь</dc:creator>
  <cp:lastModifiedBy>lenovo</cp:lastModifiedBy>
  <cp:revision>47</cp:revision>
  <dcterms:modified xsi:type="dcterms:W3CDTF">2014-11-17T10:05:05Z</dcterms:modified>
</cp:coreProperties>
</file>